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3" r:id="rId6"/>
    <p:sldId id="265" r:id="rId7"/>
    <p:sldId id="262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67" r:id="rId16"/>
    <p:sldId id="276" r:id="rId17"/>
    <p:sldId id="277" r:id="rId18"/>
    <p:sldId id="264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ido" id="{E75E278A-FF0E-49A4-B170-79828D63BBAD}">
          <p14:sldIdLst>
            <p14:sldId id="256"/>
            <p14:sldId id="263"/>
            <p14:sldId id="265"/>
            <p14:sldId id="262"/>
            <p14:sldId id="269"/>
            <p14:sldId id="270"/>
            <p14:sldId id="272"/>
            <p14:sldId id="271"/>
            <p14:sldId id="273"/>
            <p14:sldId id="274"/>
            <p14:sldId id="275"/>
            <p14:sldId id="267"/>
            <p14:sldId id="276"/>
            <p14:sldId id="277"/>
          </p14:sldIdLst>
        </p14:section>
        <p14:section name="Diseñar, impresionar, trabajar en equipo" id="{B9B51309-D148-4332-87C2-07BE32FBCA3B}">
          <p14:sldIdLst>
            <p14:sldId id="264"/>
          </p14:sldIdLst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F29"/>
    <a:srgbClr val="D2B4A6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61311-710A-46D2-8B02-D41C1EA37D4B}" type="datetimeFigureOut">
              <a:rPr lang="es-ES" smtClean="0"/>
              <a:t>03/09/2019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7F22C-AC14-4333-91A4-1AFC23FC68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68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01" tIns="45700" rIns="91401" bIns="457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12"/>
            <a:fld id="{DF61EA0F-A667-4B49-8422-0062BC55E249}" type="slidenum">
              <a:rPr lang="en-US">
                <a:latin typeface="Calibri"/>
              </a:rPr>
              <a:pPr defTabSz="914012"/>
              <a:t>1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12"/>
            <a:r>
              <a:rPr lang="en-US">
                <a:latin typeface="Calibri"/>
              </a:rPr>
              <a:t>En el modo Presentación, haga clic en la flecha para acceder al Centro de introducción a PowerPoint.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12"/>
            <a:fld id="{DF61EA0F-A667-4B49-8422-0062BC55E249}" type="slidenum">
              <a:rPr lang="en-US">
                <a:latin typeface="Calibri"/>
              </a:rPr>
              <a:pPr defTabSz="914012"/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Haga clic para modificar el estilo de texto del patrón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Segundo nivel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Tercer nivel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Cuarto nivel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99528" y="6311898"/>
            <a:ext cx="5401158" cy="6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berrikano@camaradealava.com" TargetMode="External"/><Relationship Id="rId2" Type="http://schemas.openxmlformats.org/officeDocument/2006/relationships/hyperlink" Target="mailto:pice@camaradealav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rantiajuvenil.sepe.es/login.ac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9773" y="576330"/>
            <a:ext cx="11993526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noProof="1" smtClean="0"/>
              <a:t>Cámara de Comercio de Álava</a:t>
            </a:r>
            <a:br>
              <a:rPr lang="es-ES" b="1" noProof="1" smtClean="0"/>
            </a:br>
            <a:r>
              <a:rPr lang="es-ES" sz="3600" b="1" noProof="1" smtClean="0"/>
              <a:t>en colaboración con HAR EMAN</a:t>
            </a:r>
            <a:br>
              <a:rPr lang="es-ES" sz="3600" b="1" noProof="1" smtClean="0"/>
            </a:br>
            <a:r>
              <a:rPr lang="es-ES" sz="3600" b="1" noProof="1" smtClean="0"/>
              <a:t/>
            </a:r>
            <a:br>
              <a:rPr lang="es-ES" sz="3600" b="1" noProof="1" smtClean="0"/>
            </a:br>
            <a:endParaRPr lang="es-ES" b="1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235" y="1990222"/>
            <a:ext cx="6705599" cy="113779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S" b="1" noProof="1" smtClean="0">
                <a:solidFill>
                  <a:schemeClr val="bg1"/>
                </a:solidFill>
              </a:rPr>
              <a:t>Programa Pice – Plan de Capacitación </a:t>
            </a:r>
          </a:p>
          <a:p>
            <a:r>
              <a:rPr lang="es-ES" b="1" noProof="1" smtClean="0">
                <a:solidFill>
                  <a:schemeClr val="bg1"/>
                </a:solidFill>
              </a:rPr>
              <a:t>Octubre </a:t>
            </a:r>
            <a:r>
              <a:rPr lang="es-ES" b="1" noProof="1" smtClean="0">
                <a:solidFill>
                  <a:schemeClr val="bg1"/>
                </a:solidFill>
              </a:rPr>
              <a:t>- Noviembre </a:t>
            </a:r>
            <a:r>
              <a:rPr lang="es-ES" b="1" noProof="1" smtClean="0">
                <a:solidFill>
                  <a:schemeClr val="bg1"/>
                </a:solidFill>
              </a:rPr>
              <a:t>2019</a:t>
            </a:r>
          </a:p>
          <a:p>
            <a:r>
              <a:rPr lang="es-ES" b="1" noProof="1" smtClean="0">
                <a:solidFill>
                  <a:schemeClr val="bg1"/>
                </a:solidFill>
              </a:rPr>
              <a:t>Perfil 1</a:t>
            </a:r>
            <a:endParaRPr lang="es-ES" b="1" noProof="1">
              <a:solidFill>
                <a:schemeClr val="bg1"/>
              </a:solidFill>
            </a:endParaRPr>
          </a:p>
        </p:txBody>
      </p:sp>
      <p:pic>
        <p:nvPicPr>
          <p:cNvPr id="4" name="Imagen 3" descr="Resultado de imagen de camara de alava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076" y="5231027"/>
            <a:ext cx="2421922" cy="162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9821" t="4383" r="3595" b="2224"/>
          <a:stretch/>
        </p:blipFill>
        <p:spPr>
          <a:xfrm>
            <a:off x="276448" y="5274610"/>
            <a:ext cx="4040180" cy="15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12" y="102637"/>
            <a:ext cx="4238154" cy="1208868"/>
          </a:xfrm>
        </p:spPr>
        <p:txBody>
          <a:bodyPr/>
          <a:lstStyle/>
          <a:p>
            <a:r>
              <a:rPr lang="es-ES" b="1" dirty="0" smtClean="0"/>
              <a:t>Formación específica 60 horas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45707"/>
            <a:ext cx="4167753" cy="4351338"/>
          </a:xfrm>
        </p:spPr>
        <p:txBody>
          <a:bodyPr>
            <a:normAutofit/>
          </a:bodyPr>
          <a:lstStyle/>
          <a:p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816" t="11021" r="26684" b="15782"/>
          <a:stretch/>
        </p:blipFill>
        <p:spPr>
          <a:xfrm>
            <a:off x="4391609" y="1344927"/>
            <a:ext cx="7800391" cy="5513073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835451" y="1825625"/>
            <a:ext cx="4599992" cy="14067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" y="1825625"/>
            <a:ext cx="43480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tx1"/>
                </a:solidFill>
              </a:rPr>
              <a:t>OPERACIONES BÁSICAS DE RESTAURANTE Y BAR 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Certificado de Profesionalidad – Nivel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tx1"/>
                </a:solidFill>
              </a:rPr>
              <a:t>UF0053:</a:t>
            </a:r>
            <a:r>
              <a:rPr lang="es-ES" dirty="0" smtClean="0">
                <a:solidFill>
                  <a:schemeClr val="tx1"/>
                </a:solidFill>
              </a:rPr>
              <a:t> Aplicación de normas y condiciones higiénico sanitarias en restauración. 30 Horas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tx1"/>
                </a:solidFill>
              </a:rPr>
              <a:t>UF0058</a:t>
            </a:r>
            <a:r>
              <a:rPr lang="es-ES" dirty="0" smtClean="0">
                <a:solidFill>
                  <a:schemeClr val="tx1"/>
                </a:solidFill>
              </a:rPr>
              <a:t>: Uso de la dotación básica del restaurante y asistencia en el </a:t>
            </a:r>
            <a:r>
              <a:rPr lang="es-ES" dirty="0" err="1" smtClean="0">
                <a:solidFill>
                  <a:schemeClr val="tx1"/>
                </a:solidFill>
              </a:rPr>
              <a:t>preservicio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211297" y="2388637"/>
            <a:ext cx="3383822" cy="8584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5034" r="81072" b="77959"/>
          <a:stretch/>
        </p:blipFill>
        <p:spPr>
          <a:xfrm>
            <a:off x="749411" y="5470899"/>
            <a:ext cx="2293409" cy="13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Acciones de intermediación Laboral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El objetivo de todo este recorrido es </a:t>
            </a:r>
            <a:r>
              <a:rPr lang="es-ES" b="1" dirty="0" smtClean="0">
                <a:solidFill>
                  <a:schemeClr val="tx1"/>
                </a:solidFill>
              </a:rPr>
              <a:t>TRABAJAR…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Comunicación desde la Cámara de comercio a las empresas de hostelería de la oportunidad de trabajar con personas </a:t>
            </a:r>
            <a:r>
              <a:rPr lang="es-ES" b="1" dirty="0" smtClean="0">
                <a:solidFill>
                  <a:schemeClr val="tx1"/>
                </a:solidFill>
              </a:rPr>
              <a:t>formadas y comprometidas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Continuar con la </a:t>
            </a:r>
            <a:r>
              <a:rPr lang="es-ES" b="1" dirty="0" smtClean="0">
                <a:solidFill>
                  <a:schemeClr val="tx1"/>
                </a:solidFill>
              </a:rPr>
              <a:t>formación reglada </a:t>
            </a:r>
            <a:r>
              <a:rPr lang="es-ES" dirty="0" smtClean="0">
                <a:solidFill>
                  <a:schemeClr val="tx1"/>
                </a:solidFill>
              </a:rPr>
              <a:t>a través de los Certificados de profesionalidad.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57" y="1825625"/>
            <a:ext cx="5715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44200" cy="133452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PICE - OCT </a:t>
            </a:r>
            <a:r>
              <a:rPr lang="en-US" sz="2800" b="1" dirty="0" smtClean="0"/>
              <a:t>DIC </a:t>
            </a:r>
            <a:r>
              <a:rPr lang="en-US" sz="2800" b="1" dirty="0"/>
              <a:t>2019 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s-ES" sz="2800" b="1" dirty="0"/>
              <a:t>Habilidades sociales - Tics </a:t>
            </a:r>
            <a:r>
              <a:rPr lang="es-ES" sz="2800" b="1" dirty="0" smtClean="0"/>
              <a:t>– Servicio Básico de restaurante - bar</a:t>
            </a:r>
            <a:endParaRPr lang="es-ES" sz="2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77413"/>
              </p:ext>
            </p:extLst>
          </p:nvPr>
        </p:nvGraphicFramePr>
        <p:xfrm>
          <a:off x="4241795" y="1546491"/>
          <a:ext cx="7112005" cy="4170796"/>
        </p:xfrm>
        <a:graphic>
          <a:graphicData uri="http://schemas.openxmlformats.org/drawingml/2006/table">
            <a:tbl>
              <a:tblPr/>
              <a:tblGrid>
                <a:gridCol w="317157"/>
                <a:gridCol w="317157"/>
                <a:gridCol w="317157"/>
                <a:gridCol w="317157"/>
                <a:gridCol w="317157"/>
                <a:gridCol w="317157"/>
                <a:gridCol w="317157"/>
                <a:gridCol w="221049"/>
                <a:gridCol w="317157"/>
                <a:gridCol w="317157"/>
                <a:gridCol w="317157"/>
                <a:gridCol w="317157"/>
                <a:gridCol w="317157"/>
                <a:gridCol w="317157"/>
                <a:gridCol w="317157"/>
                <a:gridCol w="230659"/>
                <a:gridCol w="317157"/>
                <a:gridCol w="317157"/>
                <a:gridCol w="317157"/>
                <a:gridCol w="317157"/>
                <a:gridCol w="317157"/>
                <a:gridCol w="317157"/>
                <a:gridCol w="317157"/>
              </a:tblGrid>
              <a:tr h="2552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2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794764"/>
              </p:ext>
            </p:extLst>
          </p:nvPr>
        </p:nvGraphicFramePr>
        <p:xfrm>
          <a:off x="983047" y="1538253"/>
          <a:ext cx="1982576" cy="4255769"/>
        </p:xfrm>
        <a:graphic>
          <a:graphicData uri="http://schemas.openxmlformats.org/drawingml/2006/table">
            <a:tbl>
              <a:tblPr/>
              <a:tblGrid>
                <a:gridCol w="1982576"/>
              </a:tblGrid>
              <a:tr h="77776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sng" strike="noStrike" dirty="0">
                          <a:solidFill>
                            <a:srgbClr val="993300"/>
                          </a:solidFill>
                          <a:effectLst/>
                          <a:latin typeface="+mn-lt"/>
                        </a:rPr>
                        <a:t>CAPTACIÓN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: INCRIPCIÓN EN GARANTÍA JUVENIL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</a:tr>
              <a:tr h="11593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sng" strike="noStrike" dirty="0">
                          <a:solidFill>
                            <a:srgbClr val="993300"/>
                          </a:solidFill>
                          <a:effectLst/>
                          <a:latin typeface="+mn-lt"/>
                        </a:rPr>
                        <a:t>ORIENTACIÓN VOCACIONAL: 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INSCRIPCIÓN EN EL PROGRAMA Y ORIENTACIÓN VOCACIONAL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93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sng" strike="noStrike" dirty="0">
                          <a:solidFill>
                            <a:srgbClr val="993300"/>
                          </a:solidFill>
                          <a:effectLst/>
                          <a:latin typeface="+mn-lt"/>
                        </a:rPr>
                        <a:t>FORMACIÓN TRONCAL: </a:t>
                      </a:r>
                      <a:r>
                        <a:rPr lang="es-ES" sz="1100" b="1" i="0" u="sng" strike="noStrike" dirty="0" smtClean="0">
                          <a:solidFill>
                            <a:srgbClr val="9933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22 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OCT - 8 DE NOVIEMBRE -  Horario de 9:00 a 14:00 horas -Cámara de Álava 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(5 HORAS/DIA)</a:t>
                      </a:r>
                      <a:endParaRPr lang="es-E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</a:tr>
              <a:tr h="11593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sng" strike="noStrike" dirty="0">
                          <a:solidFill>
                            <a:srgbClr val="993300"/>
                          </a:solidFill>
                          <a:effectLst/>
                          <a:latin typeface="+mn-lt"/>
                        </a:rPr>
                        <a:t>FORMACIÓN ESPECIFICA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: 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    11 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NOV 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- 9 DIC.</a:t>
                      </a:r>
                      <a:r>
                        <a:rPr lang="es-ES" sz="11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60 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HORAS- Horario de 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17:30 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20:30 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Horas - </a:t>
                      </a:r>
                      <a:r>
                        <a:rPr lang="es-ES" sz="1100" b="1" i="0" u="none" strike="noStrike" dirty="0" err="1">
                          <a:effectLst/>
                          <a:latin typeface="+mn-lt"/>
                        </a:rPr>
                        <a:t>Egibide</a:t>
                      </a:r>
                      <a:r>
                        <a:rPr lang="es-ES" sz="11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s-ES" sz="1100" b="1" i="0" u="none" strike="noStrike" dirty="0" err="1" smtClean="0">
                          <a:effectLst/>
                          <a:latin typeface="+mn-lt"/>
                        </a:rPr>
                        <a:t>Mendizorrotza</a:t>
                      </a:r>
                      <a:r>
                        <a:rPr lang="es-ES" sz="1100" b="1" i="0" u="none" strike="noStrike" dirty="0" smtClean="0">
                          <a:effectLst/>
                          <a:latin typeface="+mn-lt"/>
                        </a:rPr>
                        <a:t> (3 HORAS/</a:t>
                      </a:r>
                      <a:r>
                        <a:rPr lang="es-ES" sz="1100" b="1" i="0" u="none" strike="noStrike" baseline="0" dirty="0" smtClean="0">
                          <a:effectLst/>
                          <a:latin typeface="+mn-lt"/>
                        </a:rPr>
                        <a:t> DIA)</a:t>
                      </a:r>
                      <a:endParaRPr lang="es-ES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01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44200" cy="1334529"/>
          </a:xfrm>
        </p:spPr>
        <p:txBody>
          <a:bodyPr>
            <a:noAutofit/>
          </a:bodyPr>
          <a:lstStyle/>
          <a:p>
            <a:r>
              <a:rPr lang="en-US" sz="2800" b="1" dirty="0"/>
              <a:t>PICE - OCT </a:t>
            </a:r>
            <a:r>
              <a:rPr lang="en-US" sz="2800" b="1" dirty="0" smtClean="0"/>
              <a:t>DIC </a:t>
            </a:r>
            <a:r>
              <a:rPr lang="en-US" sz="2800" b="1" dirty="0"/>
              <a:t>2019 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s-ES" sz="2800" b="1" dirty="0" smtClean="0"/>
              <a:t>HORARIOS FORMACIÓN</a:t>
            </a:r>
            <a:endParaRPr lang="es-ES" sz="2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20932"/>
              </p:ext>
            </p:extLst>
          </p:nvPr>
        </p:nvGraphicFramePr>
        <p:xfrm>
          <a:off x="5486407" y="1546491"/>
          <a:ext cx="5867393" cy="4170796"/>
        </p:xfrm>
        <a:graphic>
          <a:graphicData uri="http://schemas.openxmlformats.org/drawingml/2006/table">
            <a:tbl>
              <a:tblPr/>
              <a:tblGrid>
                <a:gridCol w="261654"/>
                <a:gridCol w="261654"/>
                <a:gridCol w="261654"/>
                <a:gridCol w="261654"/>
                <a:gridCol w="261654"/>
                <a:gridCol w="261654"/>
                <a:gridCol w="261654"/>
                <a:gridCol w="182365"/>
                <a:gridCol w="261654"/>
                <a:gridCol w="261654"/>
                <a:gridCol w="261654"/>
                <a:gridCol w="261654"/>
                <a:gridCol w="261654"/>
                <a:gridCol w="261654"/>
                <a:gridCol w="261654"/>
                <a:gridCol w="190294"/>
                <a:gridCol w="261654"/>
                <a:gridCol w="261654"/>
                <a:gridCol w="261654"/>
                <a:gridCol w="261654"/>
                <a:gridCol w="261654"/>
                <a:gridCol w="261654"/>
                <a:gridCol w="261654"/>
              </a:tblGrid>
              <a:tr h="2552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2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Marcador de contenido 2"/>
          <p:cNvSpPr txBox="1">
            <a:spLocks/>
          </p:cNvSpPr>
          <p:nvPr/>
        </p:nvSpPr>
        <p:spPr>
          <a:xfrm>
            <a:off x="609600" y="1676335"/>
            <a:ext cx="416775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000" b="1" u="sng" dirty="0" smtClean="0"/>
              <a:t>FORMACIÓN TRONCAL</a:t>
            </a:r>
            <a:endParaRPr lang="es-ES" b="1" u="sng" dirty="0" smtClean="0"/>
          </a:p>
          <a:p>
            <a:pPr marL="0" indent="0">
              <a:buNone/>
            </a:pPr>
            <a:r>
              <a:rPr lang="es-ES" sz="1800" b="1" dirty="0" smtClean="0"/>
              <a:t>          09:00 Horas – 14 Horas.</a:t>
            </a:r>
          </a:p>
          <a:p>
            <a:pPr marL="0" indent="0" algn="ctr">
              <a:buNone/>
            </a:pPr>
            <a:r>
              <a:rPr lang="es-ES" sz="1800" dirty="0" smtClean="0"/>
              <a:t>Centro de Formación Cámara de Comercio. </a:t>
            </a:r>
          </a:p>
          <a:p>
            <a:pPr marL="0" indent="0" algn="ctr">
              <a:buNone/>
            </a:pPr>
            <a:r>
              <a:rPr lang="es-ES" sz="1800" dirty="0" smtClean="0"/>
              <a:t>C/ Manuel Iradier 17, Bajo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u="sng" dirty="0"/>
              <a:t>FORMACIÓN ESPECÍFICA</a:t>
            </a:r>
          </a:p>
          <a:p>
            <a:pPr marL="0" indent="0" algn="ctr">
              <a:buNone/>
            </a:pPr>
            <a:r>
              <a:rPr lang="es-ES" sz="1800" b="1" dirty="0" smtClean="0"/>
              <a:t>17:30 Horas -20:30 Horas</a:t>
            </a:r>
          </a:p>
          <a:p>
            <a:pPr marL="0" indent="0" algn="ctr">
              <a:buNone/>
            </a:pPr>
            <a:r>
              <a:rPr lang="es-ES" sz="1800" dirty="0" smtClean="0"/>
              <a:t>Escuela de Hostelería de </a:t>
            </a:r>
            <a:r>
              <a:rPr lang="es-ES" sz="1800" dirty="0" err="1" smtClean="0"/>
              <a:t>Mendizorrotza</a:t>
            </a:r>
            <a:endParaRPr lang="es-ES" sz="1800" dirty="0"/>
          </a:p>
          <a:p>
            <a:pPr marL="0" indent="0" algn="ctr">
              <a:buNone/>
            </a:pPr>
            <a:r>
              <a:rPr lang="es-ES" sz="1800" dirty="0" smtClean="0"/>
              <a:t>C/ Amadeo </a:t>
            </a:r>
            <a:r>
              <a:rPr lang="es-ES" sz="1800" dirty="0"/>
              <a:t>Garcia de Salazar Plaza, 2, 01007 Vitoria-Gasteiz, Araba</a:t>
            </a:r>
            <a:endParaRPr lang="es-ES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209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44200" cy="1334529"/>
          </a:xfrm>
        </p:spPr>
        <p:txBody>
          <a:bodyPr>
            <a:noAutofit/>
          </a:bodyPr>
          <a:lstStyle/>
          <a:p>
            <a:r>
              <a:rPr lang="en-US" sz="2800" b="1" dirty="0"/>
              <a:t>PICE - OCT </a:t>
            </a:r>
            <a:r>
              <a:rPr lang="en-US" sz="2800" b="1" dirty="0" smtClean="0"/>
              <a:t>DIC </a:t>
            </a:r>
            <a:r>
              <a:rPr lang="en-US" sz="2800" b="1" dirty="0"/>
              <a:t>2019 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s-ES" sz="2800" b="1" dirty="0" smtClean="0"/>
              <a:t>HORARIOS FORMACIÓN</a:t>
            </a:r>
            <a:endParaRPr lang="es-ES" sz="2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5486407" y="1546491"/>
          <a:ext cx="5867393" cy="4170796"/>
        </p:xfrm>
        <a:graphic>
          <a:graphicData uri="http://schemas.openxmlformats.org/drawingml/2006/table">
            <a:tbl>
              <a:tblPr/>
              <a:tblGrid>
                <a:gridCol w="261654"/>
                <a:gridCol w="261654"/>
                <a:gridCol w="261654"/>
                <a:gridCol w="261654"/>
                <a:gridCol w="261654"/>
                <a:gridCol w="261654"/>
                <a:gridCol w="261654"/>
                <a:gridCol w="182365"/>
                <a:gridCol w="261654"/>
                <a:gridCol w="261654"/>
                <a:gridCol w="261654"/>
                <a:gridCol w="261654"/>
                <a:gridCol w="261654"/>
                <a:gridCol w="261654"/>
                <a:gridCol w="261654"/>
                <a:gridCol w="190294"/>
                <a:gridCol w="261654"/>
                <a:gridCol w="261654"/>
                <a:gridCol w="261654"/>
                <a:gridCol w="261654"/>
                <a:gridCol w="261654"/>
                <a:gridCol w="261654"/>
                <a:gridCol w="261654"/>
              </a:tblGrid>
              <a:tr h="2552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2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Marcador de contenido 2"/>
          <p:cNvSpPr txBox="1">
            <a:spLocks/>
          </p:cNvSpPr>
          <p:nvPr/>
        </p:nvSpPr>
        <p:spPr>
          <a:xfrm>
            <a:off x="411892" y="1676335"/>
            <a:ext cx="436546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endParaRPr lang="es-ES" sz="2000" b="1" u="sng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000" b="1" u="sng" dirty="0" smtClean="0"/>
              <a:t>FECHA LÍMITE DE INSCRIPCIÓN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000" b="1" u="sng" dirty="0" smtClean="0"/>
          </a:p>
          <a:p>
            <a:pPr algn="ctr"/>
            <a:r>
              <a:rPr lang="es-ES" sz="2000" b="1" dirty="0" smtClean="0"/>
              <a:t>20 DE SEPTIEMBRE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s-ES" sz="2000" b="1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177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noProof="1" smtClean="0"/>
              <a:t>Datos de contacto</a:t>
            </a:r>
            <a:endParaRPr lang="es-ES" b="1" noProof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35322" y="1565618"/>
            <a:ext cx="10887590" cy="4492354"/>
          </a:xfrm>
        </p:spPr>
        <p:txBody>
          <a:bodyPr>
            <a:noAutofit/>
          </a:bodyPr>
          <a:lstStyle/>
          <a:p>
            <a:pPr marL="174625">
              <a:defRPr/>
            </a:pPr>
            <a:endParaRPr lang="es-ES" altLang="es-ES" sz="1400" b="1" dirty="0">
              <a:solidFill>
                <a:srgbClr val="003366"/>
              </a:solidFill>
            </a:endParaRPr>
          </a:p>
          <a:p>
            <a:pPr marL="174625">
              <a:defRPr/>
            </a:pPr>
            <a:endParaRPr lang="es-ES" altLang="es-ES" sz="1400" b="1" dirty="0">
              <a:solidFill>
                <a:srgbClr val="003366"/>
              </a:solidFill>
            </a:endParaRPr>
          </a:p>
          <a:p>
            <a:pPr marL="174625" algn="ctr">
              <a:defRPr/>
            </a:pPr>
            <a:r>
              <a:rPr lang="es-ES" altLang="es-ES" sz="1800" b="1" dirty="0">
                <a:solidFill>
                  <a:srgbClr val="003366"/>
                </a:solidFill>
              </a:rPr>
              <a:t>AINHOA </a:t>
            </a:r>
            <a:r>
              <a:rPr lang="es-ES" altLang="es-ES" sz="1800" b="1" dirty="0" smtClean="0">
                <a:solidFill>
                  <a:srgbClr val="003366"/>
                </a:solidFill>
              </a:rPr>
              <a:t>DIAZ DE BERRIKANO</a:t>
            </a:r>
            <a:r>
              <a:rPr lang="es-ES" altLang="es-ES" sz="1800" dirty="0">
                <a:solidFill>
                  <a:srgbClr val="003366"/>
                </a:solidFill>
              </a:rPr>
              <a:t/>
            </a:r>
            <a:br>
              <a:rPr lang="es-ES" altLang="es-ES" sz="1800" dirty="0">
                <a:solidFill>
                  <a:srgbClr val="003366"/>
                </a:solidFill>
              </a:rPr>
            </a:br>
            <a:r>
              <a:rPr lang="es-ES" altLang="es-ES" sz="1800" dirty="0">
                <a:solidFill>
                  <a:srgbClr val="003366"/>
                </a:solidFill>
              </a:rPr>
              <a:t>Tel.: 945 14 18 00</a:t>
            </a:r>
            <a:br>
              <a:rPr lang="es-ES" altLang="es-ES" sz="1800" dirty="0">
                <a:solidFill>
                  <a:srgbClr val="003366"/>
                </a:solidFill>
              </a:rPr>
            </a:br>
            <a:r>
              <a:rPr lang="es-ES" altLang="es-ES" sz="1800" b="1" dirty="0" smtClean="0">
                <a:solidFill>
                  <a:srgbClr val="003366"/>
                </a:solidFill>
                <a:hlinkClick r:id="rId2"/>
              </a:rPr>
              <a:t>pice@camaradealava.com</a:t>
            </a:r>
            <a:endParaRPr lang="es-ES" altLang="es-ES" sz="1800" b="1" dirty="0" smtClean="0">
              <a:solidFill>
                <a:srgbClr val="003366"/>
              </a:solidFill>
            </a:endParaRPr>
          </a:p>
          <a:p>
            <a:pPr marL="174625" algn="ctr">
              <a:defRPr/>
            </a:pPr>
            <a:r>
              <a:rPr lang="es-ES" altLang="es-ES" sz="1800" b="1" dirty="0" smtClean="0">
                <a:solidFill>
                  <a:srgbClr val="003366"/>
                </a:solidFill>
                <a:hlinkClick r:id="rId3"/>
              </a:rPr>
              <a:t>aberrikano@camaradealava.com</a:t>
            </a:r>
            <a:endParaRPr lang="es-ES" altLang="es-ES" sz="1800" b="1" dirty="0" smtClean="0">
              <a:solidFill>
                <a:srgbClr val="003366"/>
              </a:solidFill>
            </a:endParaRPr>
          </a:p>
          <a:p>
            <a:pPr marL="174625" algn="ctr">
              <a:defRPr/>
            </a:pPr>
            <a:endParaRPr lang="es-ES" altLang="es-ES" sz="2000" b="1" dirty="0">
              <a:solidFill>
                <a:srgbClr val="003366"/>
              </a:solidFill>
            </a:endParaRPr>
          </a:p>
          <a:p>
            <a:pPr>
              <a:lnSpc>
                <a:spcPct val="170000"/>
              </a:lnSpc>
            </a:pP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648" y="2443427"/>
            <a:ext cx="5059837" cy="2187227"/>
          </a:xfrm>
        </p:spPr>
        <p:txBody>
          <a:bodyPr/>
          <a:lstStyle/>
          <a:p>
            <a:r>
              <a:rPr lang="es-ES" b="1" noProof="1" smtClean="0">
                <a:solidFill>
                  <a:srgbClr val="C00000"/>
                </a:solidFill>
              </a:rPr>
              <a:t>Que es la Cámara</a:t>
            </a:r>
            <a:br>
              <a:rPr lang="es-ES" b="1" noProof="1" smtClean="0">
                <a:solidFill>
                  <a:srgbClr val="C00000"/>
                </a:solidFill>
              </a:rPr>
            </a:br>
            <a:r>
              <a:rPr lang="es-ES" b="1" noProof="1" smtClean="0">
                <a:solidFill>
                  <a:srgbClr val="C00000"/>
                </a:solidFill>
              </a:rPr>
              <a:t>       </a:t>
            </a:r>
            <a:r>
              <a:rPr lang="es-ES" sz="2000" b="1" noProof="1" smtClean="0">
                <a:solidFill>
                  <a:srgbClr val="C00000"/>
                </a:solidFill>
              </a:rPr>
              <a:t>www.camaradealava.com </a:t>
            </a:r>
            <a:endParaRPr lang="es-ES" sz="2000" b="1" noProof="1">
              <a:solidFill>
                <a:srgbClr val="C0000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697532" y="1705232"/>
            <a:ext cx="6494468" cy="3542271"/>
          </a:xfrm>
        </p:spPr>
        <p:txBody>
          <a:bodyPr>
            <a:noAutofit/>
          </a:bodyPr>
          <a:lstStyle/>
          <a:p>
            <a:r>
              <a:rPr lang="es-ES" sz="3200" noProof="1" smtClean="0"/>
              <a:t>La </a:t>
            </a:r>
            <a:r>
              <a:rPr lang="es-ES" sz="3200" noProof="1"/>
              <a:t>Cámara es una </a:t>
            </a:r>
            <a:r>
              <a:rPr lang="es-ES" sz="3200" b="1" noProof="1"/>
              <a:t>corporación de derecho público</a:t>
            </a:r>
            <a:r>
              <a:rPr lang="es-ES" sz="3200" noProof="1"/>
              <a:t> con base empresarial que da respuesta a las </a:t>
            </a:r>
            <a:r>
              <a:rPr lang="es-ES" sz="3200" b="1" noProof="1"/>
              <a:t>necesidades de las empresas y al desarrollo económico de Álava</a:t>
            </a:r>
            <a:r>
              <a:rPr lang="es-ES" sz="3200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Garantía Juvenil</a:t>
            </a:r>
            <a:endParaRPr lang="es-E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64317" y="1406482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3775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698625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82416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323215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368935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6pPr>
            <a:lvl7pPr marL="414655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7pPr>
            <a:lvl8pPr marL="460375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8pPr>
            <a:lvl9pPr marL="506095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9pPr>
          </a:lstStyle>
          <a:p>
            <a:pPr marL="179388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105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 (Títulos)"/>
              <a:ea typeface="ＭＳ Ｐゴシック"/>
            </a:endParaRPr>
          </a:p>
          <a:p>
            <a:pPr marL="179388" marR="0" lvl="0" indent="0" algn="just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 (Títulos)"/>
                <a:ea typeface="ＭＳ Ｐゴシック"/>
              </a:rPr>
              <a:t>La Garantía Juvenil es una iniciativa europea que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 (Títulos)"/>
                <a:ea typeface="ＭＳ Ｐゴシック"/>
              </a:rPr>
              <a:t>pretende facilitar el acceso de los jóvenes al mercado de trabajo.</a:t>
            </a:r>
          </a:p>
          <a:p>
            <a:pPr marL="179388" marR="0" lvl="0" indent="0" algn="just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 (Títulos)"/>
              <a:ea typeface="ＭＳ Ｐゴシック"/>
            </a:endParaRPr>
          </a:p>
          <a:p>
            <a:pPr marL="179388" marR="0" lvl="0" indent="0" algn="just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 (Títulos)"/>
                <a:ea typeface="ＭＳ Ｐゴシック"/>
              </a:rPr>
              <a:t>En España se enmarca en la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 (Títulos)"/>
                <a:ea typeface="ＭＳ Ｐゴシック"/>
              </a:rPr>
              <a:t>estrategia de Emprendimiento Joven aprobada en febrero de 2013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 (Títulos)"/>
                <a:ea typeface="ＭＳ Ｐゴシック"/>
              </a:rPr>
              <a:t> por el Ministerio de Empleo y Seguridad Social.</a:t>
            </a:r>
          </a:p>
          <a:p>
            <a:pPr marL="179388" marR="0" lvl="0" indent="0" algn="just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 (Títulos)"/>
                <a:ea typeface="ＭＳ Ｐゴシック"/>
              </a:rPr>
              <a:t>La Recomendación sobre la Garantía Juvenil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 Light (Títulos)"/>
                <a:ea typeface="ＭＳ Ｐゴシック"/>
              </a:rPr>
              <a:t>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 (Títulos)"/>
                <a:ea typeface="ＭＳ Ｐゴシック"/>
              </a:rPr>
              <a:t>establece que los jóvenes puedan recibir una oferta de empleo, de educación o formación tras haber finalizado sus estudios o quedar desempleados.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 (Títulos)"/>
              <a:ea typeface="ＭＳ Ｐゴシック"/>
            </a:endParaRPr>
          </a:p>
          <a:p>
            <a:pPr marL="661988" marR="0" lvl="1" indent="571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 Light (Títulos)"/>
              <a:ea typeface="ＭＳ Ｐゴシック"/>
            </a:endParaRPr>
          </a:p>
          <a:p>
            <a:pPr marL="661988" marR="0" lvl="1" indent="571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egoe UI Light (Títulos)"/>
              <a:ea typeface="ＭＳ Ｐゴシック"/>
            </a:endParaRPr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1905386" y="4129441"/>
            <a:ext cx="8188531" cy="1291057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05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noProof="1" smtClean="0"/>
              <a:t>A quien está dirigido</a:t>
            </a:r>
            <a:endParaRPr lang="es-ES" b="1" noProof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745" y="1504346"/>
            <a:ext cx="6129277" cy="4769039"/>
          </a:xfrm>
        </p:spPr>
        <p:txBody>
          <a:bodyPr>
            <a:normAutofit fontScale="92500"/>
          </a:bodyPr>
          <a:lstStyle/>
          <a:p>
            <a:pPr marL="890588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solidFill>
                  <a:schemeClr val="tx1"/>
                </a:solidFill>
              </a:rPr>
              <a:t>Jóvenes de </a:t>
            </a:r>
            <a:r>
              <a:rPr lang="es-ES" altLang="es-ES" sz="1900" b="1" dirty="0">
                <a:solidFill>
                  <a:schemeClr val="tx1"/>
                </a:solidFill>
              </a:rPr>
              <a:t>más de 16 años y menos de 30 años</a:t>
            </a:r>
            <a:r>
              <a:rPr lang="es-ES" altLang="es-ES" sz="1900" dirty="0" smtClean="0">
                <a:solidFill>
                  <a:schemeClr val="tx1"/>
                </a:solidFill>
              </a:rPr>
              <a:t>.</a:t>
            </a:r>
            <a:endParaRPr lang="es-ES" altLang="es-ES" sz="1900" dirty="0">
              <a:solidFill>
                <a:schemeClr val="tx1"/>
              </a:solidFill>
            </a:endParaRPr>
          </a:p>
          <a:p>
            <a:pPr marL="833438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solidFill>
                  <a:schemeClr val="tx1"/>
                </a:solidFill>
              </a:rPr>
              <a:t>No haber trabajado el día natural anterior a la fecha de presentación de la solicitud. </a:t>
            </a:r>
          </a:p>
          <a:p>
            <a:pPr marL="833438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solidFill>
                  <a:schemeClr val="tx1"/>
                </a:solidFill>
              </a:rPr>
              <a:t>No haber recibido acciones</a:t>
            </a:r>
            <a:r>
              <a:rPr lang="es-ES" altLang="es-ES" sz="1900" u="sng" dirty="0">
                <a:solidFill>
                  <a:schemeClr val="tx1"/>
                </a:solidFill>
              </a:rPr>
              <a:t> educativas </a:t>
            </a:r>
            <a:r>
              <a:rPr lang="es-ES" altLang="es-ES" sz="1900" dirty="0">
                <a:solidFill>
                  <a:schemeClr val="tx1"/>
                </a:solidFill>
              </a:rPr>
              <a:t> el día natural anterior a la fecha de presentación de la solicitud</a:t>
            </a:r>
            <a:r>
              <a:rPr lang="es-ES" altLang="es-ES" sz="1900" dirty="0" smtClean="0">
                <a:solidFill>
                  <a:schemeClr val="tx1"/>
                </a:solidFill>
              </a:rPr>
              <a:t>.</a:t>
            </a:r>
            <a:endParaRPr lang="es-ES" altLang="es-ES" sz="1900" dirty="0">
              <a:solidFill>
                <a:schemeClr val="tx1"/>
              </a:solidFill>
            </a:endParaRPr>
          </a:p>
          <a:p>
            <a:pPr marL="833438" indent="-285750">
              <a:buFont typeface="Wingdings" panose="05000000000000000000" pitchFamily="2" charset="2"/>
              <a:buChar char="ü"/>
              <a:defRPr/>
            </a:pPr>
            <a:r>
              <a:rPr lang="es-ES" altLang="es-ES" sz="1900" dirty="0">
                <a:solidFill>
                  <a:schemeClr val="tx1"/>
                </a:solidFill>
              </a:rPr>
              <a:t>No haber recibido acciones</a:t>
            </a:r>
            <a:r>
              <a:rPr lang="es-ES" altLang="es-ES" sz="1900" u="sng" dirty="0">
                <a:solidFill>
                  <a:schemeClr val="tx1"/>
                </a:solidFill>
              </a:rPr>
              <a:t> formativas </a:t>
            </a:r>
            <a:r>
              <a:rPr lang="es-ES" altLang="es-ES" sz="1900" dirty="0">
                <a:solidFill>
                  <a:schemeClr val="tx1"/>
                </a:solidFill>
              </a:rPr>
              <a:t>el día natural anterior a la fecha de presentación de la solicitud.</a:t>
            </a: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noProof="1" smtClean="0">
              <a:solidFill>
                <a:schemeClr val="tx1"/>
              </a:solidFill>
            </a:endParaRP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noProof="1" smtClean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35" y="2149335"/>
            <a:ext cx="5665371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noProof="1" smtClean="0"/>
              <a:t>Pice</a:t>
            </a:r>
            <a:endParaRPr lang="es-ES" b="1" noProof="1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745" y="1504346"/>
            <a:ext cx="6129277" cy="4769039"/>
          </a:xfrm>
        </p:spPr>
        <p:txBody>
          <a:bodyPr>
            <a:normAutofit/>
          </a:bodyPr>
          <a:lstStyle/>
          <a:p>
            <a:endParaRPr lang="es-ES" sz="1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</a:rPr>
              <a:t>Conjunto </a:t>
            </a:r>
            <a:r>
              <a:rPr lang="es-ES" sz="1800" dirty="0">
                <a:solidFill>
                  <a:schemeClr val="tx1"/>
                </a:solidFill>
              </a:rPr>
              <a:t>de acciones de</a:t>
            </a:r>
            <a:r>
              <a:rPr lang="es-ES" sz="1800" b="1" dirty="0">
                <a:solidFill>
                  <a:schemeClr val="tx1"/>
                </a:solidFill>
              </a:rPr>
              <a:t> orientación, formación y acercamiento a las empresas </a:t>
            </a:r>
            <a:r>
              <a:rPr lang="es-ES" sz="1800" dirty="0">
                <a:solidFill>
                  <a:schemeClr val="tx1"/>
                </a:solidFill>
              </a:rPr>
              <a:t>que persigue la </a:t>
            </a:r>
            <a:r>
              <a:rPr lang="es-ES" sz="1800" b="1" dirty="0">
                <a:solidFill>
                  <a:schemeClr val="tx1"/>
                </a:solidFill>
              </a:rPr>
              <a:t>empleabilidad </a:t>
            </a:r>
            <a:r>
              <a:rPr lang="es-ES" sz="1800" dirty="0">
                <a:solidFill>
                  <a:schemeClr val="tx1"/>
                </a:solidFill>
              </a:rPr>
              <a:t>de los jóvenes.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</a:rPr>
              <a:t>Está  </a:t>
            </a:r>
            <a:r>
              <a:rPr lang="es-ES" sz="1800" b="1" dirty="0">
                <a:solidFill>
                  <a:schemeClr val="tx1"/>
                </a:solidFill>
              </a:rPr>
              <a:t>diseñado a medida del perfil, intereses y grado de cualificación y capacitación del joven </a:t>
            </a:r>
            <a:r>
              <a:rPr lang="es-ES" sz="1800" dirty="0">
                <a:solidFill>
                  <a:schemeClr val="tx1"/>
                </a:solidFill>
              </a:rPr>
              <a:t>y  responde a la demanda actual de las empresas.</a:t>
            </a: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noProof="1" smtClean="0">
              <a:solidFill>
                <a:schemeClr val="tx1"/>
              </a:solidFill>
            </a:endParaRP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noProof="1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068" y="1851751"/>
            <a:ext cx="4972959" cy="17405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97" y="3727144"/>
            <a:ext cx="30861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noProof="1" smtClean="0"/>
              <a:t>PROCESO</a:t>
            </a:r>
            <a:endParaRPr lang="es-ES" b="1" noProof="1"/>
          </a:p>
        </p:txBody>
      </p:sp>
      <p:grpSp>
        <p:nvGrpSpPr>
          <p:cNvPr id="41" name="Grupo 40"/>
          <p:cNvGrpSpPr/>
          <p:nvPr/>
        </p:nvGrpSpPr>
        <p:grpSpPr>
          <a:xfrm>
            <a:off x="-103089" y="1356441"/>
            <a:ext cx="12307535" cy="4845819"/>
            <a:chOff x="-84427" y="1412427"/>
            <a:chExt cx="12307535" cy="4845819"/>
          </a:xfrm>
        </p:grpSpPr>
        <p:sp>
          <p:nvSpPr>
            <p:cNvPr id="16" name="CuadroTexto 15"/>
            <p:cNvSpPr txBox="1"/>
            <p:nvPr/>
          </p:nvSpPr>
          <p:spPr>
            <a:xfrm>
              <a:off x="-84427" y="1412427"/>
              <a:ext cx="553998" cy="48458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ES" sz="2400" b="1" dirty="0" smtClean="0">
                  <a:solidFill>
                    <a:srgbClr val="C00000"/>
                  </a:solidFill>
                </a:rPr>
                <a:t>Inscripción Garantía Juvenil</a:t>
              </a:r>
              <a:endParaRPr lang="es-ES" sz="2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3262259" y="1601597"/>
              <a:ext cx="8960849" cy="4043423"/>
              <a:chOff x="3262259" y="1601597"/>
              <a:chExt cx="8960849" cy="4043423"/>
            </a:xfrm>
          </p:grpSpPr>
          <p:grpSp>
            <p:nvGrpSpPr>
              <p:cNvPr id="37" name="Grupo 36"/>
              <p:cNvGrpSpPr/>
              <p:nvPr/>
            </p:nvGrpSpPr>
            <p:grpSpPr>
              <a:xfrm>
                <a:off x="5564489" y="1750924"/>
                <a:ext cx="1782147" cy="3616968"/>
                <a:chOff x="5444410" y="1788851"/>
                <a:chExt cx="1782147" cy="3616968"/>
              </a:xfrm>
            </p:grpSpPr>
            <p:sp>
              <p:nvSpPr>
                <p:cNvPr id="20" name="Rectángulo redondeado 19"/>
                <p:cNvSpPr/>
                <p:nvPr/>
              </p:nvSpPr>
              <p:spPr>
                <a:xfrm>
                  <a:off x="5495729" y="1791215"/>
                  <a:ext cx="1679510" cy="3614604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2" name="CuadroTexto 21"/>
                <p:cNvSpPr txBox="1"/>
                <p:nvPr/>
              </p:nvSpPr>
              <p:spPr>
                <a:xfrm>
                  <a:off x="5444410" y="1788851"/>
                  <a:ext cx="1782147" cy="33778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s-ES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s-ES" b="1" dirty="0" smtClean="0">
                      <a:solidFill>
                        <a:schemeClr val="bg1"/>
                      </a:solidFill>
                    </a:rPr>
                    <a:t>FORMACIÓN TRONCAL</a:t>
                  </a:r>
                </a:p>
                <a:p>
                  <a:pPr algn="ctr"/>
                  <a:endParaRPr lang="es-ES" sz="11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s-ES" b="1" dirty="0" smtClean="0">
                      <a:solidFill>
                        <a:schemeClr val="bg1"/>
                      </a:solidFill>
                    </a:rPr>
                    <a:t>Habilidades</a:t>
                  </a:r>
                </a:p>
                <a:p>
                  <a:pPr algn="ctr"/>
                  <a:r>
                    <a:rPr lang="es-ES" b="1" dirty="0" smtClean="0">
                      <a:solidFill>
                        <a:schemeClr val="bg1"/>
                      </a:solidFill>
                    </a:rPr>
                    <a:t>Sociales</a:t>
                  </a:r>
                </a:p>
                <a:p>
                  <a:pPr algn="ctr"/>
                  <a:endParaRPr lang="es-ES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s-ES" b="1" dirty="0" smtClean="0">
                      <a:solidFill>
                        <a:schemeClr val="bg1"/>
                      </a:solidFill>
                    </a:rPr>
                    <a:t>+</a:t>
                  </a:r>
                </a:p>
                <a:p>
                  <a:pPr algn="ctr"/>
                  <a:endParaRPr lang="es-ES" sz="12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s-ES" b="1" dirty="0" smtClean="0">
                      <a:solidFill>
                        <a:schemeClr val="bg1"/>
                      </a:solidFill>
                    </a:rPr>
                    <a:t>Tics</a:t>
                  </a:r>
                </a:p>
                <a:p>
                  <a:pPr algn="ctr"/>
                  <a:endParaRPr lang="es-ES" sz="105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s-ES" b="1" dirty="0" smtClean="0">
                      <a:solidFill>
                        <a:schemeClr val="bg1"/>
                      </a:solidFill>
                    </a:rPr>
                    <a:t>+ </a:t>
                  </a:r>
                  <a:r>
                    <a:rPr lang="es-ES" b="1" dirty="0">
                      <a:solidFill>
                        <a:schemeClr val="bg1"/>
                      </a:solidFill>
                    </a:rPr>
                    <a:t>Empleabilidad</a:t>
                  </a:r>
                </a:p>
              </p:txBody>
            </p:sp>
          </p:grpSp>
          <p:grpSp>
            <p:nvGrpSpPr>
              <p:cNvPr id="36" name="Grupo 35"/>
              <p:cNvGrpSpPr/>
              <p:nvPr/>
            </p:nvGrpSpPr>
            <p:grpSpPr>
              <a:xfrm>
                <a:off x="7785359" y="1742427"/>
                <a:ext cx="1942832" cy="3816429"/>
                <a:chOff x="7785359" y="1742427"/>
                <a:chExt cx="1942832" cy="3816429"/>
              </a:xfrm>
            </p:grpSpPr>
            <p:sp>
              <p:nvSpPr>
                <p:cNvPr id="25" name="Rectángulo redondeado 24"/>
                <p:cNvSpPr/>
                <p:nvPr/>
              </p:nvSpPr>
              <p:spPr>
                <a:xfrm>
                  <a:off x="7891865" y="1770916"/>
                  <a:ext cx="1729318" cy="3695185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6" name="CuadroTexto 25"/>
                <p:cNvSpPr txBox="1"/>
                <p:nvPr/>
              </p:nvSpPr>
              <p:spPr>
                <a:xfrm>
                  <a:off x="7785359" y="1742427"/>
                  <a:ext cx="1942832" cy="381642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s-ES" sz="1400" b="1" dirty="0" smtClean="0">
                      <a:solidFill>
                        <a:schemeClr val="bg1"/>
                      </a:solidFill>
                    </a:rPr>
                    <a:t>FORMACIÓN ESPECÍFICA</a:t>
                  </a:r>
                </a:p>
                <a:p>
                  <a:pPr algn="ctr"/>
                  <a:r>
                    <a:rPr lang="es-ES" sz="1400" b="1" dirty="0" smtClean="0">
                      <a:solidFill>
                        <a:schemeClr val="bg1"/>
                      </a:solidFill>
                    </a:rPr>
                    <a:t>60 Horas</a:t>
                  </a:r>
                </a:p>
                <a:p>
                  <a:pPr algn="ctr"/>
                  <a:r>
                    <a:rPr lang="es-ES" sz="1400" b="1" dirty="0" smtClean="0">
                      <a:solidFill>
                        <a:schemeClr val="bg1"/>
                      </a:solidFill>
                    </a:rPr>
                    <a:t>UF0053: </a:t>
                  </a:r>
                </a:p>
                <a:p>
                  <a:pPr algn="ctr"/>
                  <a:r>
                    <a:rPr lang="es-ES" sz="1400" b="1" dirty="0" smtClean="0">
                      <a:solidFill>
                        <a:schemeClr val="bg1"/>
                      </a:solidFill>
                    </a:rPr>
                    <a:t>Aplicación de normas y condiciones higiénico sanitarias en restauración (30 Horas)</a:t>
                  </a:r>
                </a:p>
                <a:p>
                  <a:pPr algn="ctr"/>
                  <a:r>
                    <a:rPr lang="es-ES" sz="1400" b="1" dirty="0" smtClean="0">
                      <a:solidFill>
                        <a:schemeClr val="bg1"/>
                      </a:solidFill>
                    </a:rPr>
                    <a:t>+</a:t>
                  </a:r>
                </a:p>
                <a:p>
                  <a:pPr algn="ctr"/>
                  <a:r>
                    <a:rPr lang="es-ES" sz="1400" b="1" dirty="0" smtClean="0">
                      <a:solidFill>
                        <a:schemeClr val="bg1"/>
                      </a:solidFill>
                    </a:rPr>
                    <a:t>UF0058: Uso de la dotación básica del restaurante y asistencia en el </a:t>
                  </a:r>
                  <a:r>
                    <a:rPr lang="es-ES" sz="1400" b="1" dirty="0" err="1" smtClean="0">
                      <a:solidFill>
                        <a:schemeClr val="bg1"/>
                      </a:solidFill>
                    </a:rPr>
                    <a:t>preservicio</a:t>
                  </a:r>
                  <a:r>
                    <a:rPr lang="es-ES" sz="1400" b="1" dirty="0" smtClean="0">
                      <a:solidFill>
                        <a:schemeClr val="bg1"/>
                      </a:solidFill>
                    </a:rPr>
                    <a:t> ( 30 Horas)</a:t>
                  </a:r>
                  <a:endParaRPr lang="es-E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upo 28"/>
              <p:cNvGrpSpPr/>
              <p:nvPr/>
            </p:nvGrpSpPr>
            <p:grpSpPr>
              <a:xfrm>
                <a:off x="10384462" y="1750924"/>
                <a:ext cx="1838646" cy="3894096"/>
                <a:chOff x="5299787" y="1791215"/>
                <a:chExt cx="1782147" cy="3614604"/>
              </a:xfrm>
            </p:grpSpPr>
            <p:sp>
              <p:nvSpPr>
                <p:cNvPr id="30" name="Rectángulo redondeado 29"/>
                <p:cNvSpPr/>
                <p:nvPr/>
              </p:nvSpPr>
              <p:spPr>
                <a:xfrm>
                  <a:off x="5299788" y="1791215"/>
                  <a:ext cx="1679510" cy="3614604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1" name="CuadroTexto 30"/>
                <p:cNvSpPr txBox="1"/>
                <p:nvPr/>
              </p:nvSpPr>
              <p:spPr>
                <a:xfrm>
                  <a:off x="5299787" y="3130108"/>
                  <a:ext cx="1782147" cy="7713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s-ES" sz="1600" b="1" dirty="0" smtClean="0">
                      <a:solidFill>
                        <a:schemeClr val="bg1"/>
                      </a:solidFill>
                    </a:rPr>
                    <a:t>Acciones de intermediación laboral</a:t>
                  </a:r>
                  <a:endParaRPr lang="es-ES"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Grupo 32"/>
              <p:cNvGrpSpPr/>
              <p:nvPr/>
            </p:nvGrpSpPr>
            <p:grpSpPr>
              <a:xfrm>
                <a:off x="3262259" y="1601597"/>
                <a:ext cx="1838646" cy="3894096"/>
                <a:chOff x="5126131" y="1791215"/>
                <a:chExt cx="1782147" cy="3614604"/>
              </a:xfrm>
            </p:grpSpPr>
            <p:sp>
              <p:nvSpPr>
                <p:cNvPr id="34" name="Rectángulo redondeado 33"/>
                <p:cNvSpPr/>
                <p:nvPr/>
              </p:nvSpPr>
              <p:spPr>
                <a:xfrm>
                  <a:off x="5146040" y="1791215"/>
                  <a:ext cx="1679510" cy="3614604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5" name="CuadroTexto 34"/>
                <p:cNvSpPr txBox="1"/>
                <p:nvPr/>
              </p:nvSpPr>
              <p:spPr>
                <a:xfrm>
                  <a:off x="5126131" y="3111590"/>
                  <a:ext cx="1782147" cy="54280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s-ES" sz="1600" b="1" dirty="0" smtClean="0">
                      <a:solidFill>
                        <a:schemeClr val="bg1"/>
                      </a:solidFill>
                    </a:rPr>
                    <a:t>ORIENTACIÓN VOCACIONAL</a:t>
                  </a:r>
                  <a:endParaRPr lang="es-E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0" name="Grupo 39"/>
            <p:cNvGrpSpPr/>
            <p:nvPr/>
          </p:nvGrpSpPr>
          <p:grpSpPr>
            <a:xfrm>
              <a:off x="441380" y="1505839"/>
              <a:ext cx="9943081" cy="4516015"/>
              <a:chOff x="441380" y="1505839"/>
              <a:chExt cx="9943081" cy="4516015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441380" y="1505839"/>
                <a:ext cx="2447762" cy="4516015"/>
                <a:chOff x="1198975" y="1810142"/>
                <a:chExt cx="3125755" cy="3340358"/>
              </a:xfrm>
            </p:grpSpPr>
            <p:sp>
              <p:nvSpPr>
                <p:cNvPr id="10" name="Rectángulo redondeado 9"/>
                <p:cNvSpPr/>
                <p:nvPr/>
              </p:nvSpPr>
              <p:spPr>
                <a:xfrm>
                  <a:off x="1198975" y="1810142"/>
                  <a:ext cx="3125755" cy="681135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Jóvenes Sin formación y sin experiencia laboral</a:t>
                  </a:r>
                  <a:endParaRPr lang="es-ES" dirty="0"/>
                </a:p>
              </p:txBody>
            </p:sp>
            <p:sp>
              <p:nvSpPr>
                <p:cNvPr id="11" name="Rectángulo redondeado 10"/>
                <p:cNvSpPr/>
                <p:nvPr/>
              </p:nvSpPr>
              <p:spPr>
                <a:xfrm>
                  <a:off x="1198975" y="2690330"/>
                  <a:ext cx="3125755" cy="681135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Jóvenes sin formación y con experiencia laboral</a:t>
                  </a:r>
                  <a:endParaRPr lang="es-ES" dirty="0"/>
                </a:p>
              </p:txBody>
            </p:sp>
            <p:sp>
              <p:nvSpPr>
                <p:cNvPr id="12" name="Rectángulo redondeado 11"/>
                <p:cNvSpPr/>
                <p:nvPr/>
              </p:nvSpPr>
              <p:spPr>
                <a:xfrm>
                  <a:off x="1198975" y="3533200"/>
                  <a:ext cx="3125755" cy="681135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Jóvenes con formación y con experiencia laboral</a:t>
                  </a:r>
                  <a:endParaRPr lang="es-ES" dirty="0"/>
                </a:p>
              </p:txBody>
            </p:sp>
            <p:sp>
              <p:nvSpPr>
                <p:cNvPr id="13" name="Rectángulo redondeado 12"/>
                <p:cNvSpPr/>
                <p:nvPr/>
              </p:nvSpPr>
              <p:spPr>
                <a:xfrm>
                  <a:off x="1198975" y="4469365"/>
                  <a:ext cx="3125755" cy="681135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Jóvenes con formación y con experiencia laboral</a:t>
                  </a:r>
                  <a:endParaRPr lang="es-ES" dirty="0"/>
                </a:p>
              </p:txBody>
            </p:sp>
          </p:grpSp>
          <p:sp>
            <p:nvSpPr>
              <p:cNvPr id="17" name="Cerrar llave 16"/>
              <p:cNvSpPr/>
              <p:nvPr/>
            </p:nvSpPr>
            <p:spPr>
              <a:xfrm>
                <a:off x="2930339" y="1553657"/>
                <a:ext cx="391886" cy="4413379"/>
              </a:xfrm>
              <a:prstGeom prst="rightBrace">
                <a:avLst>
                  <a:gd name="adj1" fmla="val 8333"/>
                  <a:gd name="adj2" fmla="val 52013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Flecha a la derecha con muesca 26"/>
              <p:cNvSpPr/>
              <p:nvPr/>
            </p:nvSpPr>
            <p:spPr>
              <a:xfrm>
                <a:off x="7397955" y="3262539"/>
                <a:ext cx="481442" cy="432384"/>
              </a:xfrm>
              <a:prstGeom prst="notched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Flecha a la derecha con muesca 27"/>
              <p:cNvSpPr/>
              <p:nvPr/>
            </p:nvSpPr>
            <p:spPr>
              <a:xfrm>
                <a:off x="9728191" y="3303036"/>
                <a:ext cx="656270" cy="463433"/>
              </a:xfrm>
              <a:prstGeom prst="notched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Flecha a la derecha con muesca 38"/>
              <p:cNvSpPr/>
              <p:nvPr/>
            </p:nvSpPr>
            <p:spPr>
              <a:xfrm>
                <a:off x="5066872" y="3208131"/>
                <a:ext cx="551087" cy="408547"/>
              </a:xfrm>
              <a:prstGeom prst="notched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3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Inscripción en Garantía juvenil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687" y="1372673"/>
            <a:ext cx="4167753" cy="435133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100" b="1" dirty="0" smtClean="0">
                <a:solidFill>
                  <a:schemeClr val="tx1"/>
                </a:solidFill>
              </a:rPr>
              <a:t>Telemática</a:t>
            </a:r>
            <a:r>
              <a:rPr lang="es-ES" sz="21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hlinkClick r:id="rId2"/>
              </a:rPr>
              <a:t>https://garantiajuvenil.sepe.es/login.action</a:t>
            </a:r>
            <a:endParaRPr lang="es-ES" sz="2100" dirty="0" smtClean="0">
              <a:solidFill>
                <a:schemeClr val="tx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s-ES" sz="1900" dirty="0" smtClean="0">
                <a:solidFill>
                  <a:schemeClr val="tx1"/>
                </a:solidFill>
              </a:rPr>
              <a:t>Inscripción </a:t>
            </a:r>
            <a:r>
              <a:rPr lang="es-ES" sz="1900" dirty="0">
                <a:solidFill>
                  <a:schemeClr val="tx1"/>
                </a:solidFill>
              </a:rPr>
              <a:t>con DNI electrónico, con certificado digital o </a:t>
            </a:r>
            <a:r>
              <a:rPr lang="es-ES" sz="1900" dirty="0" err="1">
                <a:solidFill>
                  <a:schemeClr val="tx1"/>
                </a:solidFill>
              </a:rPr>
              <a:t>Cl@ve</a:t>
            </a:r>
            <a:r>
              <a:rPr lang="es-ES" sz="19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100" b="1" dirty="0">
                <a:solidFill>
                  <a:schemeClr val="tx1"/>
                </a:solidFill>
              </a:rPr>
              <a:t>Cámara de Comercio</a:t>
            </a: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s-ES" sz="1900" dirty="0">
                <a:solidFill>
                  <a:schemeClr val="tx1"/>
                </a:solidFill>
              </a:rPr>
              <a:t>Pedir cita </a:t>
            </a:r>
            <a:endParaRPr lang="es-ES" sz="19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100" b="1" dirty="0" smtClean="0">
                <a:solidFill>
                  <a:schemeClr val="tx1"/>
                </a:solidFill>
              </a:rPr>
              <a:t>Lanbide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1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5588" t="12182" r="22986" b="3273"/>
          <a:stretch/>
        </p:blipFill>
        <p:spPr>
          <a:xfrm>
            <a:off x="5868954" y="1558213"/>
            <a:ext cx="5141167" cy="39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5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Orientación vocacional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Reunión de conocimiento, 1ª toma de contacto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Explicación del proyecto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Aclaración de expectativas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¿En que punto estoy?</a:t>
            </a: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s-ES" dirty="0" err="1" smtClean="0">
                <a:solidFill>
                  <a:schemeClr val="tx1"/>
                </a:solidFill>
              </a:rPr>
              <a:t>Curriculum</a:t>
            </a:r>
            <a:endParaRPr lang="es-ES" dirty="0" smtClean="0">
              <a:solidFill>
                <a:schemeClr val="tx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Formación</a:t>
            </a: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Experiencia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……seguiremos hablando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65" y="1872276"/>
            <a:ext cx="5318886" cy="35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Formación Troncal 65 Horas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903" y="1872276"/>
            <a:ext cx="6064898" cy="4351338"/>
          </a:xfrm>
        </p:spPr>
        <p:txBody>
          <a:bodyPr numCol="2"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tx1"/>
                </a:solidFill>
              </a:rPr>
              <a:t>Habilidades Sociales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</a:rPr>
              <a:t>Se trabajan competencias y habilidades personales.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</a:rPr>
              <a:t>La importancia de la actitud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</a:rPr>
              <a:t>Empleabilidad </a:t>
            </a:r>
            <a:endParaRPr lang="es-ES" sz="18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sz="15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sz="15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sz="15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sz="15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b="1" dirty="0" smtClean="0">
                <a:solidFill>
                  <a:schemeClr val="tx1"/>
                </a:solidFill>
              </a:rPr>
              <a:t>Competencias Digitales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1700" dirty="0" smtClean="0">
                <a:solidFill>
                  <a:schemeClr val="tx1"/>
                </a:solidFill>
              </a:rPr>
              <a:t>Correo electrónico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1700" dirty="0" smtClean="0">
                <a:solidFill>
                  <a:schemeClr val="tx1"/>
                </a:solidFill>
              </a:rPr>
              <a:t>Procesador de textos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1700" dirty="0" smtClean="0">
                <a:solidFill>
                  <a:schemeClr val="tx1"/>
                </a:solidFill>
              </a:rPr>
              <a:t>Hojas de cálculo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1700" dirty="0">
                <a:solidFill>
                  <a:schemeClr val="tx1"/>
                </a:solidFill>
              </a:rPr>
              <a:t>Uso de </a:t>
            </a:r>
            <a:r>
              <a:rPr lang="es-ES" sz="1700" dirty="0" err="1" smtClean="0">
                <a:solidFill>
                  <a:schemeClr val="tx1"/>
                </a:solidFill>
              </a:rPr>
              <a:t>canva</a:t>
            </a:r>
            <a:endParaRPr lang="es-ES" sz="17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1700" dirty="0">
                <a:solidFill>
                  <a:schemeClr val="tx1"/>
                </a:solidFill>
              </a:rPr>
              <a:t>A</a:t>
            </a:r>
            <a:r>
              <a:rPr lang="es-ES" sz="1700" dirty="0" smtClean="0">
                <a:solidFill>
                  <a:schemeClr val="tx1"/>
                </a:solidFill>
              </a:rPr>
              <a:t>rchivos </a:t>
            </a:r>
            <a:r>
              <a:rPr lang="es-ES" sz="1700" dirty="0">
                <a:solidFill>
                  <a:schemeClr val="tx1"/>
                </a:solidFill>
              </a:rPr>
              <a:t>en la nube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83" y="2038543"/>
            <a:ext cx="3864818" cy="2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3904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2958f784-0ef9-4616-b22d-512a8cad1f0d">english</DirectSourceMarket>
    <ApprovalStatus xmlns="2958f784-0ef9-4616-b22d-512a8cad1f0d">InProgress</ApprovalStatus>
    <MarketSpecific xmlns="2958f784-0ef9-4616-b22d-512a8cad1f0d">false</MarketSpecific>
    <LocComments xmlns="2958f784-0ef9-4616-b22d-512a8cad1f0d" xsi:nil="true"/>
    <ThumbnailAssetId xmlns="2958f784-0ef9-4616-b22d-512a8cad1f0d" xsi:nil="true"/>
    <PrimaryImageGen xmlns="2958f784-0ef9-4616-b22d-512a8cad1f0d">true</PrimaryImageGen>
    <LegacyData xmlns="2958f784-0ef9-4616-b22d-512a8cad1f0d" xsi:nil="true"/>
    <LocRecommendedHandoff xmlns="2958f784-0ef9-4616-b22d-512a8cad1f0d" xsi:nil="true"/>
    <BusinessGroup xmlns="2958f784-0ef9-4616-b22d-512a8cad1f0d" xsi:nil="true"/>
    <BlockPublish xmlns="2958f784-0ef9-4616-b22d-512a8cad1f0d">false</BlockPublish>
    <TPFriendlyName xmlns="2958f784-0ef9-4616-b22d-512a8cad1f0d" xsi:nil="true"/>
    <NumericId xmlns="2958f784-0ef9-4616-b22d-512a8cad1f0d" xsi:nil="true"/>
    <APEditor xmlns="2958f784-0ef9-4616-b22d-512a8cad1f0d">
      <UserInfo>
        <DisplayName/>
        <AccountId xsi:nil="true"/>
        <AccountType/>
      </UserInfo>
    </APEditor>
    <SourceTitle xmlns="2958f784-0ef9-4616-b22d-512a8cad1f0d" xsi:nil="true"/>
    <OpenTemplate xmlns="2958f784-0ef9-4616-b22d-512a8cad1f0d">true</OpenTemplate>
    <UALocComments xmlns="2958f784-0ef9-4616-b22d-512a8cad1f0d" xsi:nil="true"/>
    <ParentAssetId xmlns="2958f784-0ef9-4616-b22d-512a8cad1f0d" xsi:nil="true"/>
    <IntlLangReviewDate xmlns="2958f784-0ef9-4616-b22d-512a8cad1f0d" xsi:nil="true"/>
    <FeatureTagsTaxHTField0 xmlns="2958f784-0ef9-4616-b22d-512a8cad1f0d">
      <Terms xmlns="http://schemas.microsoft.com/office/infopath/2007/PartnerControls"/>
    </FeatureTagsTaxHTField0>
    <PublishStatusLookup xmlns="2958f784-0ef9-4616-b22d-512a8cad1f0d">
      <Value>664848</Value>
    </PublishStatusLookup>
    <Providers xmlns="2958f784-0ef9-4616-b22d-512a8cad1f0d" xsi:nil="true"/>
    <MachineTranslated xmlns="2958f784-0ef9-4616-b22d-512a8cad1f0d">false</MachineTranslated>
    <OriginalSourceMarket xmlns="2958f784-0ef9-4616-b22d-512a8cad1f0d">english</OriginalSourceMarket>
    <APDescription xmlns="2958f784-0ef9-4616-b22d-512a8cad1f0d" xsi:nil="true"/>
    <ClipArtFilename xmlns="2958f784-0ef9-4616-b22d-512a8cad1f0d" xsi:nil="true"/>
    <ContentItem xmlns="2958f784-0ef9-4616-b22d-512a8cad1f0d" xsi:nil="true"/>
    <TPInstallLocation xmlns="2958f784-0ef9-4616-b22d-512a8cad1f0d" xsi:nil="true"/>
    <PublishTargets xmlns="2958f784-0ef9-4616-b22d-512a8cad1f0d">OfficeOnlineVNext</PublishTargets>
    <TimesCloned xmlns="2958f784-0ef9-4616-b22d-512a8cad1f0d" xsi:nil="true"/>
    <AssetStart xmlns="2958f784-0ef9-4616-b22d-512a8cad1f0d">2012-06-20T23:39:00+00:00</AssetStart>
    <Provider xmlns="2958f784-0ef9-4616-b22d-512a8cad1f0d" xsi:nil="true"/>
    <AcquiredFrom xmlns="2958f784-0ef9-4616-b22d-512a8cad1f0d">None</AcquiredFrom>
    <FriendlyTitle xmlns="2958f784-0ef9-4616-b22d-512a8cad1f0d" xsi:nil="true"/>
    <LastHandOff xmlns="2958f784-0ef9-4616-b22d-512a8cad1f0d" xsi:nil="true"/>
    <TPClientViewer xmlns="2958f784-0ef9-4616-b22d-512a8cad1f0d" xsi:nil="true"/>
    <UACurrentWords xmlns="2958f784-0ef9-4616-b22d-512a8cad1f0d" xsi:nil="true"/>
    <ArtSampleDocs xmlns="2958f784-0ef9-4616-b22d-512a8cad1f0d" xsi:nil="true"/>
    <UALocRecommendation xmlns="2958f784-0ef9-4616-b22d-512a8cad1f0d">Localize</UALocRecommendation>
    <Manager xmlns="2958f784-0ef9-4616-b22d-512a8cad1f0d" xsi:nil="true"/>
    <ShowIn xmlns="2958f784-0ef9-4616-b22d-512a8cad1f0d">Show everywhere</ShowIn>
    <UANotes xmlns="2958f784-0ef9-4616-b22d-512a8cad1f0d" xsi:nil="true"/>
    <TemplateStatus xmlns="2958f784-0ef9-4616-b22d-512a8cad1f0d">Complete</TemplateStatus>
    <InternalTagsTaxHTField0 xmlns="2958f784-0ef9-4616-b22d-512a8cad1f0d">
      <Terms xmlns="http://schemas.microsoft.com/office/infopath/2007/PartnerControls"/>
    </InternalTagsTaxHTField0>
    <CSXHash xmlns="2958f784-0ef9-4616-b22d-512a8cad1f0d" xsi:nil="true"/>
    <Downloads xmlns="2958f784-0ef9-4616-b22d-512a8cad1f0d">0</Downloads>
    <VoteCount xmlns="2958f784-0ef9-4616-b22d-512a8cad1f0d" xsi:nil="true"/>
    <OOCacheId xmlns="2958f784-0ef9-4616-b22d-512a8cad1f0d" xsi:nil="true"/>
    <IsDeleted xmlns="2958f784-0ef9-4616-b22d-512a8cad1f0d">false</IsDeleted>
    <AssetExpire xmlns="2958f784-0ef9-4616-b22d-512a8cad1f0d">2029-01-01T08:00:00+00:00</AssetExpire>
    <DSATActionTaken xmlns="2958f784-0ef9-4616-b22d-512a8cad1f0d" xsi:nil="true"/>
    <CSXSubmissionMarket xmlns="2958f784-0ef9-4616-b22d-512a8cad1f0d" xsi:nil="true"/>
    <TPExecutable xmlns="2958f784-0ef9-4616-b22d-512a8cad1f0d" xsi:nil="true"/>
    <SubmitterId xmlns="2958f784-0ef9-4616-b22d-512a8cad1f0d" xsi:nil="true"/>
    <EditorialTags xmlns="2958f784-0ef9-4616-b22d-512a8cad1f0d" xsi:nil="true"/>
    <ApprovalLog xmlns="2958f784-0ef9-4616-b22d-512a8cad1f0d" xsi:nil="true"/>
    <AssetType xmlns="2958f784-0ef9-4616-b22d-512a8cad1f0d">TP</AssetType>
    <BugNumber xmlns="2958f784-0ef9-4616-b22d-512a8cad1f0d" xsi:nil="true"/>
    <CSXSubmissionDate xmlns="2958f784-0ef9-4616-b22d-512a8cad1f0d" xsi:nil="true"/>
    <CSXUpdate xmlns="2958f784-0ef9-4616-b22d-512a8cad1f0d">false</CSXUpdate>
    <Milestone xmlns="2958f784-0ef9-4616-b22d-512a8cad1f0d" xsi:nil="true"/>
    <RecommendationsModifier xmlns="2958f784-0ef9-4616-b22d-512a8cad1f0d" xsi:nil="true"/>
    <OriginAsset xmlns="2958f784-0ef9-4616-b22d-512a8cad1f0d" xsi:nil="true"/>
    <TPComponent xmlns="2958f784-0ef9-4616-b22d-512a8cad1f0d" xsi:nil="true"/>
    <AssetId xmlns="2958f784-0ef9-4616-b22d-512a8cad1f0d">TP102923943</AssetId>
    <IntlLocPriority xmlns="2958f784-0ef9-4616-b22d-512a8cad1f0d" xsi:nil="true"/>
    <PolicheckWords xmlns="2958f784-0ef9-4616-b22d-512a8cad1f0d" xsi:nil="true"/>
    <TPLaunchHelpLink xmlns="2958f784-0ef9-4616-b22d-512a8cad1f0d" xsi:nil="true"/>
    <TPApplication xmlns="2958f784-0ef9-4616-b22d-512a8cad1f0d" xsi:nil="true"/>
    <CrawlForDependencies xmlns="2958f784-0ef9-4616-b22d-512a8cad1f0d">false</CrawlForDependencies>
    <HandoffToMSDN xmlns="2958f784-0ef9-4616-b22d-512a8cad1f0d" xsi:nil="true"/>
    <PlannedPubDate xmlns="2958f784-0ef9-4616-b22d-512a8cad1f0d" xsi:nil="true"/>
    <IntlLangReviewer xmlns="2958f784-0ef9-4616-b22d-512a8cad1f0d" xsi:nil="true"/>
    <TrustLevel xmlns="2958f784-0ef9-4616-b22d-512a8cad1f0d">1 Microsoft Managed Content</TrustLevel>
    <LocLastLocAttemptVersionLookup xmlns="2958f784-0ef9-4616-b22d-512a8cad1f0d">843282</LocLastLocAttemptVersionLookup>
    <IsSearchable xmlns="2958f784-0ef9-4616-b22d-512a8cad1f0d">true</IsSearchable>
    <TemplateTemplateType xmlns="2958f784-0ef9-4616-b22d-512a8cad1f0d">PowerPoint Template - Slideshow Launch</TemplateTemplateType>
    <CampaignTagsTaxHTField0 xmlns="2958f784-0ef9-4616-b22d-512a8cad1f0d">
      <Terms xmlns="http://schemas.microsoft.com/office/infopath/2007/PartnerControls"/>
    </CampaignTagsTaxHTField0>
    <TPNamespace xmlns="2958f784-0ef9-4616-b22d-512a8cad1f0d" xsi:nil="true"/>
    <TaxCatchAll xmlns="2958f784-0ef9-4616-b22d-512a8cad1f0d"/>
    <Markets xmlns="2958f784-0ef9-4616-b22d-512a8cad1f0d"/>
    <UAProjectedTotalWords xmlns="2958f784-0ef9-4616-b22d-512a8cad1f0d" xsi:nil="true"/>
    <IntlLangReview xmlns="2958f784-0ef9-4616-b22d-512a8cad1f0d">false</IntlLangReview>
    <OutputCachingOn xmlns="2958f784-0ef9-4616-b22d-512a8cad1f0d">false</OutputCachingOn>
    <AverageRating xmlns="2958f784-0ef9-4616-b22d-512a8cad1f0d" xsi:nil="true"/>
    <LocMarketGroupTiers2 xmlns="2958f784-0ef9-4616-b22d-512a8cad1f0d" xsi:nil="true"/>
    <APAuthor xmlns="2958f784-0ef9-4616-b22d-512a8cad1f0d">
      <UserInfo>
        <DisplayName>REDMOND\v-sa</DisplayName>
        <AccountId>2467</AccountId>
        <AccountType/>
      </UserInfo>
    </APAuthor>
    <LocManualTestRequired xmlns="2958f784-0ef9-4616-b22d-512a8cad1f0d">false</LocManualTestRequired>
    <TPCommandLine xmlns="2958f784-0ef9-4616-b22d-512a8cad1f0d" xsi:nil="true"/>
    <TPAppVersion xmlns="2958f784-0ef9-4616-b22d-512a8cad1f0d" xsi:nil="true"/>
    <EditorialStatus xmlns="2958f784-0ef9-4616-b22d-512a8cad1f0d">Complete</EditorialStatus>
    <LastModifiedDateTime xmlns="2958f784-0ef9-4616-b22d-512a8cad1f0d" xsi:nil="true"/>
    <ScenarioTagsTaxHTField0 xmlns="2958f784-0ef9-4616-b22d-512a8cad1f0d">
      <Terms xmlns="http://schemas.microsoft.com/office/infopath/2007/PartnerControls"/>
    </ScenarioTagsTaxHTField0>
    <OriginalRelease xmlns="2958f784-0ef9-4616-b22d-512a8cad1f0d">15</OriginalRelease>
    <TPLaunchHelpLinkType xmlns="2958f784-0ef9-4616-b22d-512a8cad1f0d">Template</TPLaunchHelpLinkType>
    <LocalizationTagsTaxHTField0 xmlns="2958f784-0ef9-4616-b22d-512a8cad1f0d">
      <Terms xmlns="http://schemas.microsoft.com/office/infopath/2007/PartnerControls"/>
    </LocalizationTagsTaxHTField0>
    <Description0 xmlns="fb5acd76-e9f3-4601-9d69-91f53ab96ae6" xsi:nil="true"/>
    <Component xmlns="fb5acd76-e9f3-4601-9d69-91f53ab96a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A3ECAA-1471-46C2-A753-7478E8C0BE27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fb5acd76-e9f3-4601-9d69-91f53ab96ae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958f784-0ef9-4616-b22d-512a8cad1f0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2C036A-33F3-4DB2-BF1C-B18627785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Bienvenido a PowerPoint(3)</Template>
  <TotalTime>0</TotalTime>
  <Words>1366</Words>
  <Application>Microsoft Office PowerPoint</Application>
  <PresentationFormat>Panorámica</PresentationFormat>
  <Paragraphs>1195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Segoe UI</vt:lpstr>
      <vt:lpstr>Segoe UI Light</vt:lpstr>
      <vt:lpstr>Segoe UI Light (Títulos)</vt:lpstr>
      <vt:lpstr>Wingdings</vt:lpstr>
      <vt:lpstr>WelcomeDoc</vt:lpstr>
      <vt:lpstr>Cámara de Comercio de Álava en colaboración con HAR EMAN  </vt:lpstr>
      <vt:lpstr>Que es la Cámara        www.camaradealava.com </vt:lpstr>
      <vt:lpstr>Garantía Juvenil</vt:lpstr>
      <vt:lpstr>A quien está dirigido</vt:lpstr>
      <vt:lpstr>Pice</vt:lpstr>
      <vt:lpstr>PROCESO</vt:lpstr>
      <vt:lpstr>Inscripción en Garantía juvenil</vt:lpstr>
      <vt:lpstr>Orientación vocacional</vt:lpstr>
      <vt:lpstr>Formación Troncal 65 Horas </vt:lpstr>
      <vt:lpstr>Formación específica 60 horas</vt:lpstr>
      <vt:lpstr>Acciones de intermediación Laboral</vt:lpstr>
      <vt:lpstr>PICE - OCT DIC 2019   Habilidades sociales - Tics – Servicio Básico de restaurante - bar</vt:lpstr>
      <vt:lpstr>PICE - OCT DIC 2019   HORARIOS FORMACIÓN</vt:lpstr>
      <vt:lpstr>PICE - OCT DIC 2019   HORARIOS FORMACIÓN</vt:lpstr>
      <vt:lpstr>Datos de contacto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2019-06-11T15:56:22Z</dcterms:created>
  <dcterms:modified xsi:type="dcterms:W3CDTF">2019-09-03T08:24:14Z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0x010100DE95A0C693CEB341887D38A4A2B58B45040072C752107C5A7B47AA91A1EE638E6F1F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